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19" r:id="rId3"/>
    <p:sldId id="461" r:id="rId4"/>
    <p:sldId id="455" r:id="rId5"/>
    <p:sldId id="456" r:id="rId6"/>
    <p:sldId id="457" r:id="rId7"/>
    <p:sldId id="460" r:id="rId8"/>
    <p:sldId id="462" r:id="rId9"/>
    <p:sldId id="463" r:id="rId10"/>
    <p:sldId id="466" r:id="rId11"/>
    <p:sldId id="465" r:id="rId12"/>
    <p:sldId id="467" r:id="rId13"/>
    <p:sldId id="468" r:id="rId14"/>
    <p:sldId id="469" r:id="rId15"/>
    <p:sldId id="4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6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996440" y="2813685"/>
            <a:ext cx="819912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云南省 2020 年大学生模拟求职大赛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校级赛报名系统操作流程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61110" y="720725"/>
            <a:ext cx="8215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</a:t>
            </a:r>
            <a:r>
              <a:rPr lang="en-US" altLang="zh-CN"/>
              <a:t>查看考试数据统计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375" y="1549400"/>
            <a:ext cx="10572115" cy="4859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71015" y="108902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en-US" altLang="zh-CN" sz="1200">
                <a:latin typeface="Times New Roman" panose="02020603050405020304" charset="0"/>
                <a:cs typeface="Arial Unicode MS" panose="020B0604020202020204" charset="-122"/>
                <a:sym typeface="+mn-ea"/>
              </a:rPr>
              <a:t>1.</a:t>
            </a:r>
            <a:r>
              <a:rPr lang="zh-CN" altLang="en-US" sz="1200">
                <a:latin typeface="Times New Roman" panose="02020603050405020304" charset="0"/>
                <a:cs typeface="Arial Unicode MS" panose="020B0604020202020204" charset="-122"/>
                <a:sym typeface="+mn-ea"/>
              </a:rPr>
              <a:t>选择考试</a:t>
            </a:r>
            <a:endParaRPr lang="zh-CN" altLang="en-US" sz="1200" b="0">
              <a:latin typeface="Times New Roman" panose="02020603050405020304" charset="0"/>
              <a:cs typeface="Arial Unicode MS" panose="020B0604020202020204" charset="-122"/>
            </a:endParaRPr>
          </a:p>
          <a:p>
            <a:pPr indent="0"/>
            <a:r>
              <a:rPr lang="en-US" altLang="zh-CN" sz="1200">
                <a:latin typeface="Times New Roman" panose="02020603050405020304" charset="0"/>
                <a:cs typeface="Arial Unicode MS" panose="020B0604020202020204" charset="-122"/>
                <a:sym typeface="+mn-ea"/>
              </a:rPr>
              <a:t>2.</a:t>
            </a:r>
            <a:r>
              <a:rPr lang="zh-CN" altLang="en-US" sz="1200">
                <a:latin typeface="Times New Roman" panose="02020603050405020304" charset="0"/>
                <a:cs typeface="Arial Unicode MS" panose="020B0604020202020204" charset="-122"/>
                <a:sym typeface="+mn-ea"/>
              </a:rPr>
              <a:t>进行考试分析</a:t>
            </a:r>
            <a:endParaRPr lang="zh-CN" altLang="en-US" sz="1200">
              <a:latin typeface="Times New Roman" panose="02020603050405020304" charset="0"/>
              <a:cs typeface="Arial Unicode MS" panose="020B0604020202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61110" y="720725"/>
            <a:ext cx="8215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</a:t>
            </a:r>
            <a:r>
              <a:rPr lang="en-US" altLang="zh-CN"/>
              <a:t>查看考试数据统计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771015" y="1089025"/>
            <a:ext cx="60109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sz="1200">
                <a:latin typeface="Times New Roman" panose="02020603050405020304" charset="0"/>
                <a:cs typeface="Arial Unicode MS" panose="020B0604020202020204" charset="-122"/>
                <a:sym typeface="+mn-ea"/>
              </a:rPr>
              <a:t>考试结束后，老师可针对各类别考试结果，导出分析数据。</a:t>
            </a:r>
            <a:endParaRPr sz="1200">
              <a:latin typeface="Times New Roman" panose="02020603050405020304" charset="0"/>
              <a:cs typeface="Arial Unicode MS" panose="020B0604020202020204" charset="-122"/>
              <a:sym typeface="+mn-ea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879600" y="1462087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200" b="1">
                <a:latin typeface="Times New Roman" panose="02020603050405020304" charset="0"/>
                <a:cs typeface="Arial Unicode MS" panose="020B0604020202020204" charset="-122"/>
              </a:rPr>
              <a:t>第一步：</a:t>
            </a:r>
            <a:r>
              <a:rPr lang="zh-CN" sz="1200" b="0">
                <a:latin typeface="Times New Roman" panose="02020603050405020304" charset="0"/>
                <a:cs typeface="Arial Unicode MS" panose="020B0604020202020204" charset="-122"/>
              </a:rPr>
              <a:t>选择对应场次考试</a:t>
            </a:r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3556000" y="4460557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latin typeface="Times New Roman" panose="02020603050405020304" charset="0"/>
                <a:cs typeface="Arial Unicode MS" panose="020B0604020202020204" charset="-122"/>
              </a:rPr>
              <a:t> 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1737360"/>
            <a:ext cx="8382000" cy="44577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61110" y="720725"/>
            <a:ext cx="8215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</a:t>
            </a:r>
            <a:r>
              <a:rPr lang="en-US" altLang="zh-CN"/>
              <a:t>查看考试数据统计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771015" y="1089025"/>
            <a:ext cx="60109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sz="1200">
                <a:latin typeface="Times New Roman" panose="02020603050405020304" charset="0"/>
                <a:cs typeface="Arial Unicode MS" panose="020B0604020202020204" charset="-122"/>
                <a:sym typeface="+mn-ea"/>
              </a:rPr>
              <a:t>考试结束后，老师可针对各类别考试结果，导出分析数据。</a:t>
            </a:r>
            <a:endParaRPr sz="1200">
              <a:latin typeface="Times New Roman" panose="02020603050405020304" charset="0"/>
              <a:cs typeface="Arial Unicode MS" panose="020B0604020202020204" charset="-122"/>
              <a:sym typeface="+mn-ea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879600" y="1462087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200" b="1">
                <a:latin typeface="Times New Roman" panose="02020603050405020304" charset="0"/>
                <a:cs typeface="Arial Unicode MS" panose="020B0604020202020204" charset="-122"/>
              </a:rPr>
              <a:t>第二步：</a:t>
            </a:r>
            <a:r>
              <a:rPr lang="zh-CN" sz="1200" b="0">
                <a:latin typeface="Times New Roman" panose="02020603050405020304" charset="0"/>
                <a:cs typeface="Arial Unicode MS" panose="020B0604020202020204" charset="-122"/>
              </a:rPr>
              <a:t>查看参考人数</a:t>
            </a:r>
            <a:endParaRPr lang="zh-CN" sz="1200" b="0">
              <a:latin typeface="Times New Roman" panose="02020603050405020304" charset="0"/>
              <a:cs typeface="Arial Unicode MS" panose="020B060402020202020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556000" y="4460557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latin typeface="Times New Roman" panose="02020603050405020304" charset="0"/>
                <a:cs typeface="Arial Unicode MS" panose="020B0604020202020204" charset="-122"/>
              </a:rPr>
              <a:t> </a:t>
            </a:r>
            <a:endParaRPr lang="zh-CN" altLang="en-US"/>
          </a:p>
        </p:txBody>
      </p:sp>
      <p:pic>
        <p:nvPicPr>
          <p:cNvPr id="22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" y="1853565"/>
            <a:ext cx="11148060" cy="201358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61110" y="720725"/>
            <a:ext cx="8215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</a:t>
            </a:r>
            <a:r>
              <a:rPr lang="en-US" altLang="zh-CN"/>
              <a:t>查看考试数据统计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771015" y="1089025"/>
            <a:ext cx="60109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sz="1200">
                <a:latin typeface="Times New Roman" panose="02020603050405020304" charset="0"/>
                <a:cs typeface="Arial Unicode MS" panose="020B0604020202020204" charset="-122"/>
                <a:sym typeface="+mn-ea"/>
              </a:rPr>
              <a:t>考试结束后，老师可针对各类别考试结果，导出分析数据。</a:t>
            </a:r>
            <a:endParaRPr sz="1200">
              <a:latin typeface="Times New Roman" panose="02020603050405020304" charset="0"/>
              <a:cs typeface="Arial Unicode MS" panose="020B0604020202020204" charset="-122"/>
              <a:sym typeface="+mn-ea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879600" y="1462087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200" b="1">
                <a:latin typeface="Times New Roman" panose="02020603050405020304" charset="0"/>
                <a:cs typeface="Arial Unicode MS" panose="020B0604020202020204" charset="-122"/>
              </a:rPr>
              <a:t>第三步：</a:t>
            </a:r>
            <a:r>
              <a:rPr lang="zh-CN" sz="1200" b="0">
                <a:latin typeface="Times New Roman" panose="02020603050405020304" charset="0"/>
                <a:cs typeface="Arial Unicode MS" panose="020B0604020202020204" charset="-122"/>
              </a:rPr>
              <a:t>查看本次成绩排名</a:t>
            </a:r>
            <a:endParaRPr lang="zh-CN" sz="1200" b="0">
              <a:latin typeface="Times New Roman" panose="02020603050405020304" charset="0"/>
              <a:cs typeface="Arial Unicode MS" panose="020B060402020202020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556000" y="4460557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latin typeface="Times New Roman" panose="02020603050405020304" charset="0"/>
                <a:cs typeface="Arial Unicode MS" panose="020B0604020202020204" charset="-122"/>
              </a:rPr>
              <a:t> </a:t>
            </a:r>
            <a:endParaRPr lang="zh-CN" altLang="en-US"/>
          </a:p>
        </p:txBody>
      </p:sp>
      <p:pic>
        <p:nvPicPr>
          <p:cNvPr id="24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7035" y="1823720"/>
            <a:ext cx="9621520" cy="449643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61110" y="720725"/>
            <a:ext cx="8215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</a:t>
            </a:r>
            <a:r>
              <a:rPr lang="en-US" altLang="zh-CN"/>
              <a:t>查看考试数据统计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771015" y="1089025"/>
            <a:ext cx="60109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sz="1200">
                <a:latin typeface="Times New Roman" panose="02020603050405020304" charset="0"/>
                <a:cs typeface="Arial Unicode MS" panose="020B0604020202020204" charset="-122"/>
                <a:sym typeface="+mn-ea"/>
              </a:rPr>
              <a:t>考试结束后，老师可针对各类别考试结果，导出分析数据。</a:t>
            </a:r>
            <a:endParaRPr sz="1200">
              <a:latin typeface="Times New Roman" panose="02020603050405020304" charset="0"/>
              <a:cs typeface="Arial Unicode MS" panose="020B0604020202020204" charset="-122"/>
              <a:sym typeface="+mn-ea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879600" y="1462087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200" b="1">
                <a:latin typeface="Times New Roman" panose="02020603050405020304" charset="0"/>
                <a:cs typeface="Arial Unicode MS" panose="020B0604020202020204" charset="-122"/>
              </a:rPr>
              <a:t>第四步：</a:t>
            </a:r>
            <a:r>
              <a:rPr lang="zh-CN" sz="1200" b="0">
                <a:latin typeface="Times New Roman" panose="02020603050405020304" charset="0"/>
                <a:cs typeface="Arial Unicode MS" panose="020B0604020202020204" charset="-122"/>
              </a:rPr>
              <a:t>查看本次成绩分布</a:t>
            </a:r>
            <a:endParaRPr lang="zh-CN" sz="1200" b="0">
              <a:latin typeface="Times New Roman" panose="02020603050405020304" charset="0"/>
              <a:cs typeface="Arial Unicode MS" panose="020B060402020202020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556000" y="4460557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latin typeface="Times New Roman" panose="02020603050405020304" charset="0"/>
                <a:cs typeface="Arial Unicode MS" panose="020B0604020202020204" charset="-122"/>
              </a:rPr>
              <a:t> </a:t>
            </a:r>
            <a:endParaRPr lang="zh-CN" altLang="en-US"/>
          </a:p>
        </p:txBody>
      </p:sp>
      <p:pic>
        <p:nvPicPr>
          <p:cNvPr id="23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1015" y="1737360"/>
            <a:ext cx="9522460" cy="45554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734560" y="2813685"/>
            <a:ext cx="2722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学生操作端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46555" y="848995"/>
            <a:ext cx="8215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一、关注</a:t>
            </a:r>
            <a:r>
              <a:rPr lang="en-US" altLang="zh-CN"/>
              <a:t>“</a:t>
            </a:r>
            <a:r>
              <a:rPr lang="zh-CN" altLang="en-US"/>
              <a:t>云上职播</a:t>
            </a:r>
            <a:r>
              <a:rPr lang="en-US" altLang="zh-CN"/>
              <a:t>”</a:t>
            </a:r>
            <a:r>
              <a:rPr lang="zh-CN" altLang="en-US"/>
              <a:t>公众号，点击进入</a:t>
            </a:r>
            <a:r>
              <a:rPr lang="en-US" altLang="zh-CN"/>
              <a:t>“</a:t>
            </a:r>
            <a:r>
              <a:rPr lang="zh-CN" altLang="en-US"/>
              <a:t>报名入口</a:t>
            </a:r>
            <a:r>
              <a:rPr lang="en-US" altLang="zh-CN"/>
              <a:t>”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6180" y="1217295"/>
            <a:ext cx="4019550" cy="5086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45" y="2121535"/>
            <a:ext cx="2457450" cy="24574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7640955" y="1315085"/>
            <a:ext cx="40538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登录</a:t>
            </a:r>
            <a:r>
              <a:rPr lang="zh-CN"/>
              <a:t>后在报名页面完成账号密码注册，并填写个人信息，并确保信息无误。</a:t>
            </a:r>
            <a:endParaRPr lang="zh-CN"/>
          </a:p>
          <a:p>
            <a:r>
              <a:rPr lang="zh-CN"/>
              <a:t>信息包括学校、专业、班级、学号、姓名、</a:t>
            </a:r>
            <a:r>
              <a:rPr lang="en-US" altLang="zh-CN"/>
              <a:t>QQ</a:t>
            </a:r>
            <a:r>
              <a:rPr lang="zh-CN" altLang="en-US"/>
              <a:t>号、指导老师、手机号、考试类别。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49045" y="565785"/>
            <a:ext cx="3189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二、填写报名信息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255" y="864870"/>
            <a:ext cx="2964815" cy="55803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40955" y="2967990"/>
            <a:ext cx="4408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如遇特殊原因不能进行注册报名的联系</a:t>
            </a:r>
            <a:endParaRPr lang="zh-CN" altLang="en-US"/>
          </a:p>
          <a:p>
            <a:r>
              <a:rPr lang="zh-CN" altLang="en-US"/>
              <a:t>段老师</a:t>
            </a:r>
            <a:r>
              <a:rPr lang="en-US" altLang="zh-CN"/>
              <a:t>18788547524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40155" y="565785"/>
            <a:ext cx="3189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三、登录系统进行考试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4160" y="1514475"/>
            <a:ext cx="3491230" cy="4580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53235" y="1069975"/>
            <a:ext cx="6697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由公众号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报名入口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进入，输入已注册的账号密码登录考试系统</a:t>
            </a:r>
            <a:endParaRPr lang="zh-CN" altLang="en-US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40155" y="565785"/>
            <a:ext cx="3189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三、登录系统进行考试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53235" y="1069975"/>
            <a:ext cx="3802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2.</a:t>
            </a:r>
            <a:r>
              <a:rPr lang="zh-CN">
                <a:sym typeface="+mn-ea"/>
              </a:rPr>
              <a:t>点击考试进入考试，选择开始考试</a:t>
            </a:r>
            <a:endParaRPr lang="zh-CN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1505" y="1586230"/>
            <a:ext cx="3990340" cy="48704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40955" y="1315085"/>
            <a:ext cx="4053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备注：考试内容及考试时间均可以根据学校统一规定时间灵活设置。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734560" y="2813685"/>
            <a:ext cx="2722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老师</a:t>
            </a:r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操作端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06245" y="521970"/>
            <a:ext cx="8215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t>各学校老师可添加系统负责人</a:t>
            </a:r>
            <a:r>
              <a:rPr lang="zh-CN"/>
              <a:t>段老师</a:t>
            </a:r>
            <a:r>
              <a:rPr lang="en-US"/>
              <a:t>18788547524</a:t>
            </a:r>
            <a:r>
              <a:t>（微信）开通管理账户。备注学校、老师姓名、报名时间、考试安排即可。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88440" y="1523365"/>
            <a:ext cx="96158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一、系统登录入口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    电脑端登录入口：https://www.kaoshixing.com/login/account/login/247727</a:t>
            </a:r>
            <a:endParaRPr lang="zh-CN" altLang="en-US"/>
          </a:p>
          <a:p>
            <a:r>
              <a:rPr lang="zh-CN" altLang="en-US"/>
              <a:t>       </a:t>
            </a:r>
            <a:endParaRPr lang="zh-CN" altLang="en-US"/>
          </a:p>
          <a:p>
            <a:r>
              <a:rPr lang="zh-CN" altLang="en-US"/>
              <a:t>       输入管理账号密码登录：</a:t>
            </a:r>
            <a:endParaRPr lang="zh-CN" altLang="en-US"/>
          </a:p>
          <a:p>
            <a:r>
              <a:rPr lang="zh-CN" altLang="en-US"/>
              <a:t>       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4690" y="3093085"/>
            <a:ext cx="8821420" cy="32467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864995" y="961390"/>
            <a:ext cx="67113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200">
                <a:latin typeface="Times New Roman" panose="02020603050405020304" charset="0"/>
                <a:cs typeface="Arial Unicode MS" panose="020B0604020202020204" charset="-122"/>
                <a:sym typeface="+mn-ea"/>
              </a:rPr>
              <a:t>1.</a:t>
            </a:r>
            <a:r>
              <a:rPr lang="zh-CN" altLang="en-US" sz="1200">
                <a:latin typeface="Times New Roman" panose="02020603050405020304" charset="0"/>
                <a:cs typeface="Arial Unicode MS" panose="020B0604020202020204" charset="-122"/>
                <a:sym typeface="+mn-ea"/>
              </a:rPr>
              <a:t>选择流程</a:t>
            </a:r>
            <a:endParaRPr lang="zh-CN" altLang="en-US" sz="1200" b="0">
              <a:latin typeface="Times New Roman" panose="02020603050405020304" charset="0"/>
              <a:cs typeface="Arial Unicode MS" panose="020B0604020202020204" charset="-122"/>
            </a:endParaRPr>
          </a:p>
          <a:p>
            <a:pPr indent="0"/>
            <a:r>
              <a:rPr lang="en-US" altLang="zh-CN" sz="1200">
                <a:latin typeface="Times New Roman" panose="02020603050405020304" charset="0"/>
                <a:cs typeface="Arial Unicode MS" panose="020B0604020202020204" charset="-122"/>
                <a:sym typeface="+mn-ea"/>
              </a:rPr>
              <a:t>2.</a:t>
            </a:r>
            <a:r>
              <a:rPr lang="zh-CN" altLang="en-US" sz="1200">
                <a:latin typeface="Times New Roman" panose="02020603050405020304" charset="0"/>
                <a:cs typeface="Arial Unicode MS" panose="020B0604020202020204" charset="-122"/>
                <a:sym typeface="+mn-ea"/>
              </a:rPr>
              <a:t>查看学报名列表</a:t>
            </a:r>
            <a:endParaRPr lang="zh-CN" altLang="en-US" sz="1200" b="0">
              <a:latin typeface="Times New Roman" panose="02020603050405020304" charset="0"/>
              <a:cs typeface="Arial Unicode MS" panose="020B0604020202020204" charset="-122"/>
            </a:endParaRPr>
          </a:p>
          <a:p>
            <a:pPr indent="0"/>
            <a:r>
              <a:rPr lang="en-US" altLang="zh-CN" sz="1200">
                <a:latin typeface="Times New Roman" panose="02020603050405020304" charset="0"/>
                <a:cs typeface="Arial Unicode MS" panose="020B0604020202020204" charset="-122"/>
                <a:sym typeface="+mn-ea"/>
              </a:rPr>
              <a:t>3.</a:t>
            </a:r>
            <a:r>
              <a:rPr lang="zh-CN" altLang="en-US" sz="1200">
                <a:latin typeface="Times New Roman" panose="02020603050405020304" charset="0"/>
                <a:cs typeface="Arial Unicode MS" panose="020B0604020202020204" charset="-122"/>
                <a:sym typeface="+mn-ea"/>
              </a:rPr>
              <a:t>报名数据可导出，注意管理账号仅可查看本校学校报名信息。</a:t>
            </a:r>
            <a:endParaRPr lang="zh-CN" altLang="en-US" sz="1200" b="0">
              <a:latin typeface="Times New Roman" panose="02020603050405020304" charset="0"/>
              <a:cs typeface="Arial Unicode MS" panose="020B0604020202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87500" y="487680"/>
            <a:ext cx="8215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二、报名阶段可查看学员报名信息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0015" y="1722755"/>
            <a:ext cx="9886950" cy="19970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WPS 演示</Application>
  <PresentationFormat>宽屏</PresentationFormat>
  <Paragraphs>79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云上职播</cp:lastModifiedBy>
  <cp:revision>120</cp:revision>
  <dcterms:created xsi:type="dcterms:W3CDTF">2019-06-19T02:08:00Z</dcterms:created>
  <dcterms:modified xsi:type="dcterms:W3CDTF">2020-10-19T10:10:20Z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